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74" r:id="rId3"/>
    <p:sldId id="257" r:id="rId4"/>
    <p:sldId id="275" r:id="rId5"/>
    <p:sldId id="276" r:id="rId6"/>
    <p:sldId id="281" r:id="rId7"/>
    <p:sldId id="280" r:id="rId8"/>
    <p:sldId id="279" r:id="rId9"/>
    <p:sldId id="25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7598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045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111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013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9945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282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644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2205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45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3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295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66B3FF"/>
              </a:gs>
              <a:gs pos="100000">
                <a:srgbClr val="003366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2pPr>
      <a:lvl3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4pPr>
      <a:lvl5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5pPr>
      <a:lvl6pPr marL="8001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6pPr>
      <a:lvl7pPr marL="12573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7pPr>
      <a:lvl8pPr marL="17145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8pPr>
      <a:lvl9pPr marL="21717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213249" y="355760"/>
            <a:ext cx="8653463" cy="2215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48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Inference Indicators</a:t>
            </a:r>
            <a:br>
              <a:rPr lang="en-US" altLang="en-US" sz="4800" b="1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en-US" altLang="en-US" sz="48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and the Logical Structure</a:t>
            </a:r>
            <a:br>
              <a:rPr lang="en-US" altLang="en-US" sz="4800" b="1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en-US" altLang="en-US" sz="48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of an Argument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63525" y="2763838"/>
            <a:ext cx="8583613" cy="34925"/>
          </a:xfrm>
          <a:prstGeom prst="rect">
            <a:avLst/>
          </a:prstGeom>
          <a:solidFill>
            <a:srgbClr val="66B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Freeform 4"/>
          <p:cNvSpPr>
            <a:spLocks noChangeArrowheads="1"/>
          </p:cNvSpPr>
          <p:nvPr/>
        </p:nvSpPr>
        <p:spPr bwMode="auto">
          <a:xfrm>
            <a:off x="228600" y="2728913"/>
            <a:ext cx="8653463" cy="104775"/>
          </a:xfrm>
          <a:custGeom>
            <a:avLst/>
            <a:gdLst>
              <a:gd name="T0" fmla="*/ 0 w 5451"/>
              <a:gd name="T1" fmla="*/ 2147483646 h 66"/>
              <a:gd name="T2" fmla="*/ 2147483646 w 5451"/>
              <a:gd name="T3" fmla="*/ 2147483646 h 66"/>
              <a:gd name="T4" fmla="*/ 2147483646 w 5451"/>
              <a:gd name="T5" fmla="*/ 0 h 66"/>
              <a:gd name="T6" fmla="*/ 2147483646 w 5451"/>
              <a:gd name="T7" fmla="*/ 2147483646 h 66"/>
              <a:gd name="T8" fmla="*/ 2147483646 w 5451"/>
              <a:gd name="T9" fmla="*/ 2147483646 h 66"/>
              <a:gd name="T10" fmla="*/ 2147483646 w 5451"/>
              <a:gd name="T11" fmla="*/ 2147483646 h 66"/>
              <a:gd name="T12" fmla="*/ 0 w 5451"/>
              <a:gd name="T13" fmla="*/ 2147483646 h 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451"/>
              <a:gd name="T22" fmla="*/ 0 h 66"/>
              <a:gd name="T23" fmla="*/ 5451 w 5451"/>
              <a:gd name="T24" fmla="*/ 66 h 6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451" h="66">
                <a:moveTo>
                  <a:pt x="0" y="66"/>
                </a:moveTo>
                <a:lnTo>
                  <a:pt x="5451" y="66"/>
                </a:lnTo>
                <a:lnTo>
                  <a:pt x="5451" y="0"/>
                </a:lnTo>
                <a:lnTo>
                  <a:pt x="5429" y="22"/>
                </a:lnTo>
                <a:lnTo>
                  <a:pt x="5429" y="44"/>
                </a:lnTo>
                <a:lnTo>
                  <a:pt x="22" y="44"/>
                </a:lnTo>
                <a:lnTo>
                  <a:pt x="0" y="66"/>
                </a:lnTo>
                <a:close/>
              </a:path>
            </a:pathLst>
          </a:custGeom>
          <a:solidFill>
            <a:srgbClr val="005C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Freeform 5"/>
          <p:cNvSpPr>
            <a:spLocks noChangeArrowheads="1"/>
          </p:cNvSpPr>
          <p:nvPr/>
        </p:nvSpPr>
        <p:spPr bwMode="auto">
          <a:xfrm>
            <a:off x="228600" y="2728913"/>
            <a:ext cx="8653463" cy="104775"/>
          </a:xfrm>
          <a:custGeom>
            <a:avLst/>
            <a:gdLst>
              <a:gd name="T0" fmla="*/ 0 w 5451"/>
              <a:gd name="T1" fmla="*/ 2147483646 h 66"/>
              <a:gd name="T2" fmla="*/ 0 w 5451"/>
              <a:gd name="T3" fmla="*/ 0 h 66"/>
              <a:gd name="T4" fmla="*/ 2147483646 w 5451"/>
              <a:gd name="T5" fmla="*/ 0 h 66"/>
              <a:gd name="T6" fmla="*/ 2147483646 w 5451"/>
              <a:gd name="T7" fmla="*/ 2147483646 h 66"/>
              <a:gd name="T8" fmla="*/ 2147483646 w 5451"/>
              <a:gd name="T9" fmla="*/ 2147483646 h 66"/>
              <a:gd name="T10" fmla="*/ 2147483646 w 5451"/>
              <a:gd name="T11" fmla="*/ 2147483646 h 66"/>
              <a:gd name="T12" fmla="*/ 0 w 5451"/>
              <a:gd name="T13" fmla="*/ 2147483646 h 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451"/>
              <a:gd name="T22" fmla="*/ 0 h 66"/>
              <a:gd name="T23" fmla="*/ 5451 w 5451"/>
              <a:gd name="T24" fmla="*/ 66 h 6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451" h="66">
                <a:moveTo>
                  <a:pt x="0" y="66"/>
                </a:moveTo>
                <a:lnTo>
                  <a:pt x="0" y="0"/>
                </a:lnTo>
                <a:lnTo>
                  <a:pt x="5451" y="0"/>
                </a:lnTo>
                <a:lnTo>
                  <a:pt x="5429" y="22"/>
                </a:lnTo>
                <a:lnTo>
                  <a:pt x="22" y="22"/>
                </a:lnTo>
                <a:lnTo>
                  <a:pt x="22" y="44"/>
                </a:lnTo>
                <a:lnTo>
                  <a:pt x="0" y="66"/>
                </a:lnTo>
                <a:close/>
              </a:path>
            </a:pathLst>
          </a:custGeom>
          <a:solidFill>
            <a:srgbClr val="C1E1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27013" y="2990850"/>
            <a:ext cx="8655050" cy="86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indent="0" algn="ctr" defTabSz="381000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CCE6FF"/>
                </a:solidFill>
                <a:latin typeface="Times New Roman" panose="02020603050405020304" pitchFamily="18" charset="0"/>
              </a:rPr>
              <a:t>How to discern when a text </a:t>
            </a:r>
            <a:r>
              <a:rPr lang="en-US" altLang="en-US" sz="2800" i="1" dirty="0">
                <a:solidFill>
                  <a:srgbClr val="CCE6FF"/>
                </a:solidFill>
                <a:latin typeface="Times New Roman" panose="02020603050405020304" pitchFamily="18" charset="0"/>
              </a:rPr>
              <a:t>implies</a:t>
            </a:r>
          </a:p>
          <a:p>
            <a:pPr marL="0" indent="0" algn="ctr" defTabSz="381000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CCE6FF"/>
                </a:solidFill>
                <a:latin typeface="Times New Roman" panose="02020603050405020304" pitchFamily="18" charset="0"/>
              </a:rPr>
              <a:t>that it contains an argument</a:t>
            </a:r>
          </a:p>
        </p:txBody>
      </p:sp>
    </p:spTree>
  </p:cSld>
  <p:clrMapOvr>
    <a:masterClrMapping/>
  </p:clrMapOvr>
  <p:transition advClick="0">
    <p:cover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615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defTabSz="381000"/>
            <a:r>
              <a:rPr lang="en-US" altLang="en-US" sz="40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The Idea of an Inference Indicator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1155700"/>
            <a:ext cx="8229600" cy="547842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 defTabSz="381000">
              <a:spcBef>
                <a:spcPct val="0"/>
              </a:spcBef>
              <a:buNone/>
            </a:pPr>
            <a:r>
              <a:rPr lang="en-US" sz="2000" dirty="0"/>
              <a:t>To offer an argument is to claim that certain things are the case, and that they provide a reason for believing that something else is the case.  The reasons offered are the </a:t>
            </a:r>
            <a:r>
              <a:rPr lang="en-US" sz="2000" b="1" dirty="0"/>
              <a:t>premises </a:t>
            </a:r>
            <a:r>
              <a:rPr lang="en-US" sz="2000" dirty="0"/>
              <a:t>of the argument.  The proposition that they are intended to support is the </a:t>
            </a:r>
            <a:r>
              <a:rPr lang="en-US" sz="2000" b="1" dirty="0"/>
              <a:t>conclusion </a:t>
            </a:r>
            <a:r>
              <a:rPr lang="en-US" sz="2000" dirty="0"/>
              <a:t>of the argument.  The logical steps by which one moves from the premises to the conclusion are the </a:t>
            </a:r>
            <a:r>
              <a:rPr lang="en-US" sz="2000" b="1" dirty="0"/>
              <a:t>inferences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r>
              <a:rPr lang="en-US" sz="2000" dirty="0"/>
              <a:t>To understand the logical structure of an argument is simply a matter of knowing what these three components are.  To determine what the logical structure is one needs, therefore, to answer the following questions: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(1)  What is the basic conclusion that this argument is attempting to establish?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 (2)  What are the premises, or assumptions, that the person is putting forward in support of the conclusion?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 (3)  What are the inferences that the person is making, and which are supposed to take one from the premises to the final conclusion?</a:t>
            </a:r>
            <a:endParaRPr lang="en-GB" sz="2000" dirty="0"/>
          </a:p>
          <a:p>
            <a:pPr marL="0" indent="0" defTabSz="381000">
              <a:spcBef>
                <a:spcPct val="0"/>
              </a:spcBef>
              <a:buNone/>
            </a:pPr>
            <a:endParaRPr lang="en-US" altLang="en-US" sz="20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250825" y="896938"/>
            <a:ext cx="8629650" cy="22225"/>
          </a:xfrm>
          <a:prstGeom prst="rect">
            <a:avLst/>
          </a:prstGeom>
          <a:solidFill>
            <a:srgbClr val="66B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Freeform 4"/>
          <p:cNvSpPr>
            <a:spLocks noChangeArrowheads="1"/>
          </p:cNvSpPr>
          <p:nvPr/>
        </p:nvSpPr>
        <p:spPr bwMode="auto">
          <a:xfrm>
            <a:off x="228600" y="874713"/>
            <a:ext cx="8675688" cy="68262"/>
          </a:xfrm>
          <a:custGeom>
            <a:avLst/>
            <a:gdLst>
              <a:gd name="T0" fmla="*/ 0 w 5465"/>
              <a:gd name="T1" fmla="*/ 2147483646 h 43"/>
              <a:gd name="T2" fmla="*/ 2147483646 w 5465"/>
              <a:gd name="T3" fmla="*/ 2147483646 h 43"/>
              <a:gd name="T4" fmla="*/ 2147483646 w 5465"/>
              <a:gd name="T5" fmla="*/ 0 h 43"/>
              <a:gd name="T6" fmla="*/ 2147483646 w 5465"/>
              <a:gd name="T7" fmla="*/ 2147483646 h 43"/>
              <a:gd name="T8" fmla="*/ 2147483646 w 5465"/>
              <a:gd name="T9" fmla="*/ 2147483646 h 43"/>
              <a:gd name="T10" fmla="*/ 2147483646 w 5465"/>
              <a:gd name="T11" fmla="*/ 2147483646 h 43"/>
              <a:gd name="T12" fmla="*/ 0 w 5465"/>
              <a:gd name="T13" fmla="*/ 2147483646 h 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465" h="43">
                <a:moveTo>
                  <a:pt x="0" y="43"/>
                </a:moveTo>
                <a:lnTo>
                  <a:pt x="5465" y="43"/>
                </a:lnTo>
                <a:lnTo>
                  <a:pt x="5465" y="0"/>
                </a:lnTo>
                <a:lnTo>
                  <a:pt x="5450" y="14"/>
                </a:lnTo>
                <a:lnTo>
                  <a:pt x="5450" y="28"/>
                </a:lnTo>
                <a:lnTo>
                  <a:pt x="14" y="28"/>
                </a:lnTo>
                <a:lnTo>
                  <a:pt x="0" y="43"/>
                </a:lnTo>
                <a:close/>
              </a:path>
            </a:pathLst>
          </a:custGeom>
          <a:solidFill>
            <a:srgbClr val="005C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Freeform 5"/>
          <p:cNvSpPr>
            <a:spLocks noChangeArrowheads="1"/>
          </p:cNvSpPr>
          <p:nvPr/>
        </p:nvSpPr>
        <p:spPr bwMode="auto">
          <a:xfrm>
            <a:off x="228600" y="874713"/>
            <a:ext cx="8675688" cy="68262"/>
          </a:xfrm>
          <a:custGeom>
            <a:avLst/>
            <a:gdLst>
              <a:gd name="T0" fmla="*/ 0 w 5465"/>
              <a:gd name="T1" fmla="*/ 2147483646 h 43"/>
              <a:gd name="T2" fmla="*/ 0 w 5465"/>
              <a:gd name="T3" fmla="*/ 0 h 43"/>
              <a:gd name="T4" fmla="*/ 2147483646 w 5465"/>
              <a:gd name="T5" fmla="*/ 0 h 43"/>
              <a:gd name="T6" fmla="*/ 2147483646 w 5465"/>
              <a:gd name="T7" fmla="*/ 2147483646 h 43"/>
              <a:gd name="T8" fmla="*/ 2147483646 w 5465"/>
              <a:gd name="T9" fmla="*/ 2147483646 h 43"/>
              <a:gd name="T10" fmla="*/ 2147483646 w 5465"/>
              <a:gd name="T11" fmla="*/ 2147483646 h 43"/>
              <a:gd name="T12" fmla="*/ 0 w 5465"/>
              <a:gd name="T13" fmla="*/ 2147483646 h 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465" h="43">
                <a:moveTo>
                  <a:pt x="0" y="43"/>
                </a:moveTo>
                <a:lnTo>
                  <a:pt x="0" y="0"/>
                </a:lnTo>
                <a:lnTo>
                  <a:pt x="5465" y="0"/>
                </a:lnTo>
                <a:lnTo>
                  <a:pt x="5450" y="14"/>
                </a:lnTo>
                <a:lnTo>
                  <a:pt x="14" y="14"/>
                </a:lnTo>
                <a:lnTo>
                  <a:pt x="14" y="28"/>
                </a:lnTo>
                <a:lnTo>
                  <a:pt x="0" y="43"/>
                </a:lnTo>
                <a:close/>
              </a:path>
            </a:pathLst>
          </a:custGeom>
          <a:solidFill>
            <a:srgbClr val="C1E1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248728" y="935447"/>
            <a:ext cx="8629650" cy="22225"/>
          </a:xfrm>
          <a:prstGeom prst="rect">
            <a:avLst/>
          </a:prstGeom>
          <a:solidFill>
            <a:srgbClr val="66B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48728" y="533400"/>
            <a:ext cx="8816975" cy="508446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indent="0">
              <a:buNone/>
            </a:pPr>
            <a:r>
              <a:rPr lang="en-US" sz="2000" dirty="0"/>
              <a:t>How does one go about answering these questions?  The answer is that any text that contains an argument will generally contain a number of words or phrases that function as inference-­indicators. Consider, for example, the following sentence:</a:t>
            </a:r>
            <a:endParaRPr lang="en-GB" sz="2000" dirty="0"/>
          </a:p>
          <a:p>
            <a:pPr marL="457200" indent="0">
              <a:buNone/>
            </a:pPr>
            <a:r>
              <a:rPr lang="en-US" sz="2000" dirty="0"/>
              <a:t>"I have just polished off two six packs;  I am feeling very nauseous;  I am unable to get up off the floor, and the rest of the world is spinning around me at something approaching the speed of light.  Therefore I am probably slightly drunk."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Here the word "therefore" is an inference­-indicator, and it functions to indicate that the fact that I have just polished off two six packs, am feeling very nauseous, am unable to get up off the floor, etc., is a reason for drawing the conclusion that I am probably slightly drunk.  So the pattern it points to is the following:</a:t>
            </a:r>
          </a:p>
          <a:p>
            <a:pPr marL="0" indent="0" algn="ctr">
              <a:buNone/>
            </a:pPr>
            <a:r>
              <a:rPr lang="en-US" sz="2800" b="1" dirty="0"/>
              <a:t>[Reason, inference indicator, conclusion].</a:t>
            </a:r>
            <a:endParaRPr lang="en-GB" sz="2800" dirty="0"/>
          </a:p>
          <a:p>
            <a:pPr marL="0" indent="0">
              <a:buNone/>
            </a:pPr>
            <a:endParaRPr lang="en-GB" sz="2000" dirty="0"/>
          </a:p>
        </p:txBody>
      </p:sp>
    </p:spTree>
  </p:cSld>
  <p:clrMapOvr>
    <a:masterClrMapping/>
  </p:clrMapOvr>
  <p:transition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152401" y="228600"/>
            <a:ext cx="8839200" cy="669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2pPr>
            <a:lvl3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3pPr>
            <a:lvl4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4pPr>
            <a:lvl5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5pPr>
            <a:lvl6pPr marL="8001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6pPr>
            <a:lvl7pPr marL="12573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7pPr>
            <a:lvl8pPr marL="17145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8pPr>
            <a:lvl9pPr marL="21717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dirty="0"/>
              <a:t>Other inference indicators work in the opposite way. Here is an example of that sort of inference­-indicator:</a:t>
            </a:r>
            <a:endParaRPr lang="en-GB" sz="2000" dirty="0"/>
          </a:p>
          <a:p>
            <a:pPr marL="457200" indent="0">
              <a:buNone/>
            </a:pPr>
            <a:r>
              <a:rPr lang="en-US" sz="2000" dirty="0"/>
              <a:t>"Mary is probably a marginally better tennis player than I am, since she has beaten me 6­0 in each of the last ten sets we have played."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Here, the word "since" is an inference-indicator.  In particular, it indicates that what follows it,­ i.e., the fact Mary has beaten me 6-­0 in the last ten sets that we've played ­is a reason for believing what precedes it, i.e. that Mary is probably a better tennis player than I am.  So the pattern this sort of inference-indicator points to is as follows:</a:t>
            </a:r>
          </a:p>
          <a:p>
            <a:pPr marL="0" indent="0" algn="ctr">
              <a:buNone/>
            </a:pPr>
            <a:r>
              <a:rPr lang="en-US" sz="2800" b="1" dirty="0"/>
              <a:t>[Conclusion, inference indicator, reason].</a:t>
            </a:r>
            <a:endParaRPr lang="en-GB" sz="2800" dirty="0"/>
          </a:p>
          <a:p>
            <a:pPr marL="0" indent="0">
              <a:buNone/>
            </a:pPr>
            <a:r>
              <a:rPr lang="en-US" sz="2000" dirty="0"/>
              <a:t>Notice, however, that with words that are inference-indicators of this second type, it is sometimes possible for the world order to be inverted:</a:t>
            </a:r>
            <a:endParaRPr lang="en-GB" sz="2000" dirty="0"/>
          </a:p>
          <a:p>
            <a:pPr marL="457200" indent="0">
              <a:buNone/>
            </a:pPr>
            <a:r>
              <a:rPr lang="en-US" sz="2000" dirty="0"/>
              <a:t>"Since Mary has beaten me 6-­0 in each of the last ten sets we have played, she is probably a marginally better tennis player than I am."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When this is done, the pattern that this sort of inference indicator points to is instead this:</a:t>
            </a:r>
            <a:endParaRPr lang="en-GB" sz="2000" dirty="0"/>
          </a:p>
          <a:p>
            <a:pPr marL="0" indent="0" algn="ctr">
              <a:buNone/>
            </a:pPr>
            <a:r>
              <a:rPr lang="en-US" sz="2800" b="1" dirty="0"/>
              <a:t>[Inference indicator, reason, conclusion]. </a:t>
            </a:r>
            <a:r>
              <a:rPr lang="en-US" sz="2800" dirty="0"/>
              <a:t> </a:t>
            </a:r>
            <a:endParaRPr lang="en-GB" sz="2800" dirty="0"/>
          </a:p>
          <a:p>
            <a:pPr marL="0" indent="0">
              <a:buNone/>
            </a:pPr>
            <a:endParaRPr lang="en-GB" sz="2000" dirty="0"/>
          </a:p>
          <a:p>
            <a:pPr marL="0" indent="0" algn="ctr">
              <a:buNone/>
            </a:pPr>
            <a:endParaRPr lang="en-GB" sz="2000" dirty="0"/>
          </a:p>
        </p:txBody>
      </p:sp>
    </p:spTree>
  </p:cSld>
  <p:clrMapOvr>
    <a:masterClrMapping/>
  </p:clrMapOvr>
  <p:transition advClick="0">
    <p:cover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57175" y="241300"/>
            <a:ext cx="8582025" cy="1900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indent="0" algn="ctr">
              <a:lnSpc>
                <a:spcPts val="2800"/>
              </a:lnSpc>
              <a:buNone/>
            </a:pPr>
            <a:r>
              <a:rPr lang="en-US" sz="2800" b="1" dirty="0"/>
              <a:t>Some Common Inference-­indicators</a:t>
            </a:r>
          </a:p>
          <a:p>
            <a:pPr marL="0" indent="0" algn="ctr">
              <a:lnSpc>
                <a:spcPts val="2800"/>
              </a:lnSpc>
              <a:spcBef>
                <a:spcPts val="0"/>
              </a:spcBef>
              <a:buNone/>
            </a:pPr>
            <a:r>
              <a:rPr lang="en-US" sz="2800" b="1" dirty="0"/>
              <a:t>of the Two Types</a:t>
            </a:r>
            <a:r>
              <a:rPr lang="en-US" dirty="0"/>
              <a:t> </a:t>
            </a:r>
            <a:endParaRPr lang="en-GB" dirty="0"/>
          </a:p>
          <a:p>
            <a:pPr marL="0" indent="0" algn="ctr">
              <a:buNone/>
            </a:pPr>
            <a:r>
              <a:rPr lang="en-US" sz="2400" b="1" dirty="0"/>
              <a:t>Inference-­indicators of Type 1</a:t>
            </a:r>
          </a:p>
          <a:p>
            <a:pPr marL="0" indent="0" algn="ctr">
              <a:buNone/>
            </a:pPr>
            <a:r>
              <a:rPr lang="en-US" sz="2000" b="1" dirty="0"/>
              <a:t>[Reason, Inference­-indicator, Conclusion]</a:t>
            </a:r>
            <a:endParaRPr lang="en-GB" sz="2000" dirty="0"/>
          </a:p>
          <a:p>
            <a:pPr marL="0" indent="0" algn="ctr">
              <a:buNone/>
            </a:pPr>
            <a:r>
              <a:rPr lang="en-US" sz="2000" dirty="0"/>
              <a:t> 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4704124"/>
              </p:ext>
            </p:extLst>
          </p:nvPr>
        </p:nvGraphicFramePr>
        <p:xfrm>
          <a:off x="1371600" y="2141308"/>
          <a:ext cx="6477001" cy="25830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53599">
                  <a:extLst>
                    <a:ext uri="{9D8B030D-6E8A-4147-A177-3AD203B41FA5}">
                      <a16:colId xmlns:a16="http://schemas.microsoft.com/office/drawing/2014/main" val="41575236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1030908597"/>
                    </a:ext>
                  </a:extLst>
                </a:gridCol>
                <a:gridCol w="2308902">
                  <a:extLst>
                    <a:ext uri="{9D8B030D-6E8A-4147-A177-3AD203B41FA5}">
                      <a16:colId xmlns:a16="http://schemas.microsoft.com/office/drawing/2014/main" val="1912270031"/>
                    </a:ext>
                  </a:extLst>
                </a:gridCol>
              </a:tblGrid>
              <a:tr h="831085">
                <a:tc>
                  <a:txBody>
                    <a:bodyPr/>
                    <a:lstStyle/>
                    <a:p>
                      <a:pPr marL="25400" marR="0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therefore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2075" marR="0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hence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4510" marR="0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consequently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26866867"/>
                  </a:ext>
                </a:extLst>
              </a:tr>
              <a:tr h="696821">
                <a:tc>
                  <a:txBody>
                    <a:bodyPr/>
                    <a:lstStyle/>
                    <a:p>
                      <a:pPr marL="25400" marR="0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so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6515" marR="0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thus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43560" marR="0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accordingly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13786207"/>
                  </a:ext>
                </a:extLst>
              </a:tr>
              <a:tr h="358365">
                <a:tc>
                  <a:txBody>
                    <a:bodyPr/>
                    <a:lstStyle/>
                    <a:p>
                      <a:pPr marL="25400" marR="0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as</a:t>
                      </a:r>
                      <a:r>
                        <a:rPr lang="en-US" sz="1250" spc="3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n-US" sz="1250" spc="15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consequence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6520" marR="0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entails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4040" marR="0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implies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45845509"/>
                  </a:ext>
                </a:extLst>
              </a:tr>
              <a:tr h="696821">
                <a:tc>
                  <a:txBody>
                    <a:bodyPr/>
                    <a:lstStyle/>
                    <a:p>
                      <a:pPr marL="25400" marR="0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from</a:t>
                      </a:r>
                      <a:r>
                        <a:rPr lang="en-US" sz="1250" spc="6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which</a:t>
                      </a:r>
                      <a:r>
                        <a:rPr lang="en-US" sz="1250" spc="70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it</a:t>
                      </a:r>
                      <a:r>
                        <a:rPr lang="en-US" sz="1250" spc="25" baseline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</a:rPr>
                        <a:t>follows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aseline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GB" sz="1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70431652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57175" y="241300"/>
            <a:ext cx="8582025" cy="1477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indent="0" algn="ctr">
              <a:buNone/>
            </a:pPr>
            <a:r>
              <a:rPr lang="en-US" sz="2400" b="1" dirty="0"/>
              <a:t>Inference-­indicators of Type 2</a:t>
            </a:r>
          </a:p>
          <a:p>
            <a:pPr marL="0" indent="0" algn="ctr">
              <a:buNone/>
            </a:pPr>
            <a:r>
              <a:rPr lang="en-US" sz="2000" b="1" dirty="0"/>
              <a:t>[Conclusion, Inference­-indicator, Reason]</a:t>
            </a:r>
          </a:p>
          <a:p>
            <a:pPr marL="0" indent="0" algn="ctr">
              <a:buNone/>
            </a:pPr>
            <a:r>
              <a:rPr lang="en-US" sz="2000" b="1" dirty="0"/>
              <a:t>[Inference-­indicator, Reason, Conclusion]</a:t>
            </a:r>
            <a:endParaRPr lang="en-GB" sz="2000" dirty="0"/>
          </a:p>
          <a:p>
            <a:pPr marL="0" indent="0" algn="ctr">
              <a:buNone/>
            </a:pPr>
            <a:r>
              <a:rPr lang="en-US" sz="2000" dirty="0"/>
              <a:t> </a:t>
            </a:r>
            <a:endParaRPr lang="en-US" sz="20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441782"/>
              </p:ext>
            </p:extLst>
          </p:nvPr>
        </p:nvGraphicFramePr>
        <p:xfrm>
          <a:off x="1371600" y="2141308"/>
          <a:ext cx="6477001" cy="220209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53599">
                  <a:extLst>
                    <a:ext uri="{9D8B030D-6E8A-4147-A177-3AD203B41FA5}">
                      <a16:colId xmlns:a16="http://schemas.microsoft.com/office/drawing/2014/main" val="41575236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1030908597"/>
                    </a:ext>
                  </a:extLst>
                </a:gridCol>
                <a:gridCol w="2308902">
                  <a:extLst>
                    <a:ext uri="{9D8B030D-6E8A-4147-A177-3AD203B41FA5}">
                      <a16:colId xmlns:a16="http://schemas.microsoft.com/office/drawing/2014/main" val="1912270031"/>
                    </a:ext>
                  </a:extLst>
                </a:gridCol>
              </a:tblGrid>
              <a:tr h="708502">
                <a:tc>
                  <a:txBody>
                    <a:bodyPr/>
                    <a:lstStyle/>
                    <a:p>
                      <a:pPr marL="25400" marR="0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since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0825" marR="0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endParaRPr lang="en-GB" sz="1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3065" marR="0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because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26866867"/>
                  </a:ext>
                </a:extLst>
              </a:tr>
              <a:tr h="594042">
                <a:tc>
                  <a:txBody>
                    <a:bodyPr/>
                    <a:lstStyle/>
                    <a:p>
                      <a:pPr marL="25400" marR="0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en-US" sz="1250" spc="25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implied</a:t>
                      </a:r>
                      <a:r>
                        <a:rPr lang="en-US" sz="1250" spc="8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78130" marR="0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en-US" sz="1250" b="1" spc="25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5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entailed</a:t>
                      </a:r>
                      <a:r>
                        <a:rPr lang="en-US" sz="1250" b="1" spc="9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50" b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endParaRPr lang="en-GB" sz="1100" b="1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25755" marR="0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en-US" sz="1250" spc="25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250" spc="2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consequence</a:t>
                      </a:r>
                      <a:r>
                        <a:rPr lang="en-US" sz="1250" spc="14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13786207"/>
                  </a:ext>
                </a:extLst>
              </a:tr>
              <a:tr h="305507">
                <a:tc>
                  <a:txBody>
                    <a:bodyPr/>
                    <a:lstStyle/>
                    <a:p>
                      <a:pPr marL="25400" marR="0">
                        <a:lnSpc>
                          <a:spcPts val="13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follows</a:t>
                      </a:r>
                      <a:r>
                        <a:rPr lang="en-US" sz="1250" spc="85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50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from</a:t>
                      </a:r>
                      <a:endParaRPr lang="en-GB" sz="1100" baseline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GB" sz="1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445845509"/>
                  </a:ext>
                </a:extLst>
              </a:tr>
              <a:tr h="594042">
                <a:tc>
                  <a:txBody>
                    <a:bodyPr/>
                    <a:lstStyle/>
                    <a:p>
                      <a:pPr marL="25400" marR="0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0825" marR="0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93065" marR="0">
                        <a:lnSpc>
                          <a:spcPct val="115000"/>
                        </a:lnSpc>
                        <a:spcBef>
                          <a:spcPts val="365"/>
                        </a:spcBef>
                        <a:spcAft>
                          <a:spcPts val="0"/>
                        </a:spcAft>
                      </a:pPr>
                      <a:endParaRPr lang="en-GB" sz="11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70431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789236"/>
      </p:ext>
    </p:extLst>
  </p:cSld>
  <p:clrMapOvr>
    <a:masterClrMapping/>
  </p:clrMapOvr>
  <p:transition advClick="0">
    <p:cover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57175" y="241300"/>
            <a:ext cx="8582025" cy="574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indent="0" algn="ctr">
              <a:lnSpc>
                <a:spcPts val="2800"/>
              </a:lnSpc>
              <a:buFontTx/>
              <a:buNone/>
            </a:pPr>
            <a:r>
              <a:rPr lang="en-US" sz="2800" b="1" dirty="0"/>
              <a:t>Some Words that Are Not</a:t>
            </a:r>
          </a:p>
          <a:p>
            <a:pPr marL="0" indent="0" algn="ctr">
              <a:lnSpc>
                <a:spcPts val="2800"/>
              </a:lnSpc>
              <a:buFontTx/>
              <a:buNone/>
            </a:pPr>
            <a:r>
              <a:rPr lang="en-US" sz="2800" b="1" dirty="0"/>
              <a:t>Inference­-Indicators</a:t>
            </a:r>
            <a:endParaRPr lang="en-US" altLang="en-US" sz="2800" b="1" dirty="0"/>
          </a:p>
          <a:p>
            <a:pPr marL="0" indent="0" algn="ctr">
              <a:buFontTx/>
              <a:buNone/>
            </a:pPr>
            <a:r>
              <a:rPr lang="en-US" altLang="en-US" sz="1800" b="1" dirty="0"/>
              <a:t>Contrastive Terms</a:t>
            </a:r>
          </a:p>
          <a:p>
            <a:pPr marL="0" indent="0">
              <a:buNone/>
            </a:pPr>
            <a:r>
              <a:rPr lang="en-US" sz="1800" dirty="0"/>
              <a:t>As the label suggests, contrastive terms do not point to the presence of an argument, let alone to a specific inference: they simply contrast one claim with another claim. Some examples of such terms are:</a:t>
            </a:r>
          </a:p>
          <a:p>
            <a:pPr marL="0" indent="0">
              <a:buNone/>
            </a:pPr>
            <a:r>
              <a:rPr lang="en-US" sz="1800" dirty="0"/>
              <a:t>	but	nonetheless	nevertheless	on the contrary</a:t>
            </a:r>
          </a:p>
          <a:p>
            <a:pPr marL="0" indent="0">
              <a:buNone/>
            </a:pPr>
            <a:endParaRPr lang="en-GB" sz="1800" dirty="0"/>
          </a:p>
          <a:p>
            <a:pPr marL="0" indent="0" algn="ctr">
              <a:buFontTx/>
              <a:buNone/>
            </a:pPr>
            <a:r>
              <a:rPr lang="en-US" altLang="en-US" sz="1900" b="1" dirty="0"/>
              <a:t>Enumerative Terms</a:t>
            </a:r>
          </a:p>
          <a:p>
            <a:pPr marL="0" indent="0">
              <a:buNone/>
            </a:pPr>
            <a:r>
              <a:rPr lang="en-US" sz="2000" dirty="0"/>
              <a:t>This category consists of expressions that sometimes indicate premises involved in an argument, but these expressions do not point to a place where an inference is being made ­ where one is moving from one or more premises to a conclusion. Here are some typical examples:</a:t>
            </a:r>
          </a:p>
          <a:p>
            <a:pPr marL="0" indent="0">
              <a:buNone/>
            </a:pPr>
            <a:r>
              <a:rPr lang="en-US" sz="2000" dirty="0"/>
              <a:t>	first:	second:		next:	in addition:	moreover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000" dirty="0"/>
            </a:br>
            <a:endParaRPr lang="en-US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3781097"/>
      </p:ext>
    </p:extLst>
  </p:cSld>
  <p:clrMapOvr>
    <a:masterClrMapping/>
  </p:clrMapOvr>
  <p:transition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57175" y="241300"/>
            <a:ext cx="8582025" cy="5970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marL="0" indent="0" algn="ctr">
              <a:buFontTx/>
              <a:buNone/>
            </a:pPr>
            <a:r>
              <a:rPr lang="en-US" sz="2800" b="1" dirty="0"/>
              <a:t>Conditional Statements and the Word “then”</a:t>
            </a:r>
          </a:p>
          <a:p>
            <a:pPr marL="0" indent="0">
              <a:buNone/>
            </a:pPr>
            <a:r>
              <a:rPr lang="en-US" sz="2000" dirty="0"/>
              <a:t>	The word “then”, when it is not a temporal term, occurs within conditional statements ? that is, statements of the form “if p then q” ? and in such cases, it may be tempting view the word “then” as an </a:t>
            </a:r>
            <a:r>
              <a:rPr lang="en-US" sz="2000" dirty="0" err="1"/>
              <a:t>inference­indicator</a:t>
            </a:r>
            <a:r>
              <a:rPr lang="en-US" sz="2000" dirty="0"/>
              <a:t>.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	The source of this temptation is probably that some “if . . . then ­ ­ ­“ statements are closely related to inferences.  Consider, for example, the statement “If Socrates is a man, and all men are mortal, then Socrates is mortal.”  Because this statement expresses a necessary truth, and does so in virtue of its logical form, there is a corresponding, valid argument, such as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(1) Socrates is a man. (2) All men are mortal.</a:t>
            </a:r>
            <a:endParaRPr lang="en-GB" sz="2000" dirty="0"/>
          </a:p>
          <a:p>
            <a:pPr marL="0" indent="0">
              <a:buNone/>
            </a:pPr>
            <a:r>
              <a:rPr lang="en-US" sz="2000" dirty="0"/>
              <a:t>Therefore: (3) Socrates is mortal.</a:t>
            </a:r>
          </a:p>
          <a:p>
            <a:pPr marL="0" indent="0">
              <a:buNone/>
            </a:pPr>
            <a:r>
              <a:rPr lang="en-US" sz="2000" dirty="0"/>
              <a:t>	But a conditional statement only represents an argument if the </a:t>
            </a:r>
            <a:r>
              <a:rPr lang="en-US" sz="2000" i="1" dirty="0"/>
              <a:t>antecedent </a:t>
            </a:r>
            <a:r>
              <a:rPr lang="en-US" sz="2000" dirty="0"/>
              <a:t>(what follows </a:t>
            </a:r>
            <a:r>
              <a:rPr lang="en-US" sz="2000" i="1" dirty="0"/>
              <a:t>If</a:t>
            </a:r>
            <a:r>
              <a:rPr lang="en-US" sz="2000" dirty="0"/>
              <a:t> and precedes </a:t>
            </a:r>
            <a:r>
              <a:rPr lang="en-US" sz="2000" i="1" dirty="0"/>
              <a:t>then</a:t>
            </a:r>
            <a:r>
              <a:rPr lang="en-US" sz="2000" dirty="0"/>
              <a:t>) counts as a reason to </a:t>
            </a:r>
            <a:r>
              <a:rPr lang="en-US" sz="2000" i="1" dirty="0"/>
              <a:t>infer </a:t>
            </a:r>
            <a:r>
              <a:rPr lang="en-US" sz="2000" dirty="0"/>
              <a:t>or </a:t>
            </a:r>
            <a:r>
              <a:rPr lang="en-US" sz="2000" i="1" dirty="0"/>
              <a:t>entails </a:t>
            </a:r>
            <a:r>
              <a:rPr lang="en-US" sz="2000" dirty="0"/>
              <a:t>what follows </a:t>
            </a:r>
            <a:r>
              <a:rPr lang="en-US" sz="2000" i="1" dirty="0"/>
              <a:t>then</a:t>
            </a:r>
            <a:r>
              <a:rPr lang="en-US" sz="2000" dirty="0"/>
              <a:t>. That is the case when the antecedent consists in the conjunction “Socrates is a man and all men are mortal”, but not if it only asserts “Socrates is a man” or “All men are mortal”, followed by “Socrates is mortal”.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93605632"/>
      </p:ext>
    </p:extLst>
  </p:cSld>
  <p:clrMapOvr>
    <a:masterClrMapping/>
  </p:clrMapOvr>
  <p:transition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238125" y="152400"/>
            <a:ext cx="8675688" cy="86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sz="28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Causal Expressions do not Express</a:t>
            </a:r>
            <a:br>
              <a:rPr lang="en-US" altLang="en-US" sz="2800" b="1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en-US" altLang="en-US" sz="2800" b="1" dirty="0">
                <a:solidFill>
                  <a:srgbClr val="FFFFFF"/>
                </a:solidFill>
                <a:latin typeface="Times New Roman" panose="02020603050405020304" pitchFamily="18" charset="0"/>
              </a:rPr>
              <a:t>Logical Dependencies!</a:t>
            </a:r>
          </a:p>
        </p:txBody>
      </p:sp>
      <p:sp>
        <p:nvSpPr>
          <p:cNvPr id="8195" name="Text Box 7"/>
          <p:cNvSpPr txBox="1">
            <a:spLocks noChangeArrowheads="1"/>
          </p:cNvSpPr>
          <p:nvPr/>
        </p:nvSpPr>
        <p:spPr bwMode="auto">
          <a:xfrm>
            <a:off x="205530" y="1185646"/>
            <a:ext cx="8863012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600" dirty="0">
                <a:latin typeface="Times New Roman" panose="02020603050405020304" pitchFamily="18" charset="0"/>
              </a:rPr>
              <a:t>While the proposition “I got wet because it rained” involves a word that </a:t>
            </a:r>
            <a:r>
              <a:rPr lang="en-US" altLang="en-US" sz="2600" i="1" dirty="0">
                <a:latin typeface="Times New Roman" panose="02020603050405020304" pitchFamily="18" charset="0"/>
              </a:rPr>
              <a:t>sometimes </a:t>
            </a:r>
            <a:r>
              <a:rPr lang="en-US" altLang="en-US" sz="2600" dirty="0">
                <a:latin typeface="Times New Roman" panose="02020603050405020304" pitchFamily="18" charset="0"/>
              </a:rPr>
              <a:t>expresses an inferential relation (John could not enter the pits because he didn’t have a pass for entry, and you must have a pass for entry in order to enter the pits), in this case it only expresses the idea that </a:t>
            </a:r>
            <a:r>
              <a:rPr lang="en-US" altLang="en-US" sz="2600" i="1" dirty="0">
                <a:latin typeface="Times New Roman" panose="02020603050405020304" pitchFamily="18" charset="0"/>
              </a:rPr>
              <a:t>one thing </a:t>
            </a:r>
            <a:r>
              <a:rPr lang="en-US" altLang="en-US" sz="2600" b="1" dirty="0">
                <a:latin typeface="Times New Roman" panose="02020603050405020304" pitchFamily="18" charset="0"/>
              </a:rPr>
              <a:t>caused</a:t>
            </a:r>
            <a:r>
              <a:rPr lang="en-US" altLang="en-US" sz="2600" dirty="0">
                <a:latin typeface="Times New Roman" panose="02020603050405020304" pitchFamily="18" charset="0"/>
              </a:rPr>
              <a:t> </a:t>
            </a:r>
            <a:r>
              <a:rPr lang="en-US" altLang="en-US" sz="2600" i="1" dirty="0">
                <a:latin typeface="Times New Roman" panose="02020603050405020304" pitchFamily="18" charset="0"/>
              </a:rPr>
              <a:t>another thing to happen</a:t>
            </a:r>
            <a:r>
              <a:rPr lang="en-US" altLang="en-US" sz="2600" dirty="0">
                <a:latin typeface="Times New Roman" panose="02020603050405020304" pitchFamily="18" charset="0"/>
              </a:rPr>
              <a:t>. I cannot </a:t>
            </a:r>
            <a:r>
              <a:rPr lang="en-US" altLang="en-US" sz="2600" i="1" dirty="0">
                <a:latin typeface="Times New Roman" panose="02020603050405020304" pitchFamily="18" charset="0"/>
              </a:rPr>
              <a:t>infer </a:t>
            </a:r>
            <a:r>
              <a:rPr lang="en-US" altLang="en-US" sz="2600" dirty="0">
                <a:latin typeface="Times New Roman" panose="02020603050405020304" pitchFamily="18" charset="0"/>
              </a:rPr>
              <a:t>that I got wet from the claim that it rained. That </a:t>
            </a:r>
            <a:r>
              <a:rPr lang="en-US" altLang="en-US" sz="2600" i="1" dirty="0">
                <a:latin typeface="Times New Roman" panose="02020603050405020304" pitchFamily="18" charset="0"/>
              </a:rPr>
              <a:t>depends on what actually happened!</a:t>
            </a:r>
            <a:endParaRPr lang="en-US" altLang="en-US" sz="2600" b="1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6" name="Freeform 4"/>
          <p:cNvSpPr>
            <a:spLocks noChangeArrowheads="1"/>
          </p:cNvSpPr>
          <p:nvPr/>
        </p:nvSpPr>
        <p:spPr bwMode="auto">
          <a:xfrm>
            <a:off x="220910" y="1085633"/>
            <a:ext cx="8675688" cy="61913"/>
          </a:xfrm>
          <a:custGeom>
            <a:avLst/>
            <a:gdLst>
              <a:gd name="T0" fmla="*/ 0 w 5465"/>
              <a:gd name="T1" fmla="*/ 2147483646 h 43"/>
              <a:gd name="T2" fmla="*/ 2147483646 w 5465"/>
              <a:gd name="T3" fmla="*/ 2147483646 h 43"/>
              <a:gd name="T4" fmla="*/ 2147483646 w 5465"/>
              <a:gd name="T5" fmla="*/ 0 h 43"/>
              <a:gd name="T6" fmla="*/ 2147483646 w 5465"/>
              <a:gd name="T7" fmla="*/ 2147483646 h 43"/>
              <a:gd name="T8" fmla="*/ 2147483646 w 5465"/>
              <a:gd name="T9" fmla="*/ 2147483646 h 43"/>
              <a:gd name="T10" fmla="*/ 2147483646 w 5465"/>
              <a:gd name="T11" fmla="*/ 2147483646 h 43"/>
              <a:gd name="T12" fmla="*/ 0 w 5465"/>
              <a:gd name="T13" fmla="*/ 2147483646 h 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465" h="43">
                <a:moveTo>
                  <a:pt x="0" y="43"/>
                </a:moveTo>
                <a:lnTo>
                  <a:pt x="5465" y="43"/>
                </a:lnTo>
                <a:lnTo>
                  <a:pt x="5465" y="0"/>
                </a:lnTo>
                <a:lnTo>
                  <a:pt x="5450" y="14"/>
                </a:lnTo>
                <a:lnTo>
                  <a:pt x="5450" y="28"/>
                </a:lnTo>
                <a:lnTo>
                  <a:pt x="14" y="28"/>
                </a:lnTo>
                <a:lnTo>
                  <a:pt x="0" y="43"/>
                </a:lnTo>
                <a:close/>
              </a:path>
            </a:pathLst>
          </a:custGeom>
          <a:solidFill>
            <a:srgbClr val="005C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Freeform 5"/>
          <p:cNvSpPr>
            <a:spLocks noChangeArrowheads="1"/>
          </p:cNvSpPr>
          <p:nvPr/>
        </p:nvSpPr>
        <p:spPr bwMode="auto">
          <a:xfrm>
            <a:off x="228600" y="1047533"/>
            <a:ext cx="8675688" cy="76200"/>
          </a:xfrm>
          <a:custGeom>
            <a:avLst/>
            <a:gdLst>
              <a:gd name="T0" fmla="*/ 0 w 5465"/>
              <a:gd name="T1" fmla="*/ 2147483646 h 44"/>
              <a:gd name="T2" fmla="*/ 0 w 5465"/>
              <a:gd name="T3" fmla="*/ 0 h 44"/>
              <a:gd name="T4" fmla="*/ 2147483646 w 5465"/>
              <a:gd name="T5" fmla="*/ 0 h 44"/>
              <a:gd name="T6" fmla="*/ 2147483646 w 5465"/>
              <a:gd name="T7" fmla="*/ 2147483646 h 44"/>
              <a:gd name="T8" fmla="*/ 2147483646 w 5465"/>
              <a:gd name="T9" fmla="*/ 2147483646 h 44"/>
              <a:gd name="T10" fmla="*/ 2147483646 w 5465"/>
              <a:gd name="T11" fmla="*/ 2147483646 h 44"/>
              <a:gd name="T12" fmla="*/ 0 w 5465"/>
              <a:gd name="T13" fmla="*/ 2147483646 h 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465"/>
              <a:gd name="T22" fmla="*/ 0 h 44"/>
              <a:gd name="T23" fmla="*/ 5465 w 5465"/>
              <a:gd name="T24" fmla="*/ 44 h 4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465" h="44">
                <a:moveTo>
                  <a:pt x="0" y="44"/>
                </a:moveTo>
                <a:lnTo>
                  <a:pt x="0" y="0"/>
                </a:lnTo>
                <a:lnTo>
                  <a:pt x="5465" y="0"/>
                </a:lnTo>
                <a:lnTo>
                  <a:pt x="5450" y="15"/>
                </a:lnTo>
                <a:lnTo>
                  <a:pt x="14" y="15"/>
                </a:lnTo>
                <a:lnTo>
                  <a:pt x="14" y="29"/>
                </a:lnTo>
                <a:lnTo>
                  <a:pt x="0" y="44"/>
                </a:lnTo>
                <a:close/>
              </a:path>
            </a:pathLst>
          </a:custGeom>
          <a:solidFill>
            <a:srgbClr val="C1E1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Click="0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</TotalTime>
  <Words>1163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Inference Indicators and the Logical Structure of an Argument</vt:lpstr>
      <vt:lpstr>The Idea of an Inference Indicator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Causal Expressions do not Express Logical Dependencies!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Meditation Two</dc:title>
  <dc:creator>Jason Potter</dc:creator>
  <cp:lastModifiedBy>Jason Potter</cp:lastModifiedBy>
  <cp:revision>57</cp:revision>
  <dcterms:modified xsi:type="dcterms:W3CDTF">2021-01-26T19:48:34Z</dcterms:modified>
</cp:coreProperties>
</file>